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101" y="3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D5276-FB65-3377-DE6C-8B99108EC9E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B091DDD-4B42-01C6-A8B6-98BEF1BC02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EA20210-E4A9-628B-5153-8CC410A973CA}"/>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5" name="Footer Placeholder 4">
            <a:extLst>
              <a:ext uri="{FF2B5EF4-FFF2-40B4-BE49-F238E27FC236}">
                <a16:creationId xmlns:a16="http://schemas.microsoft.com/office/drawing/2014/main" id="{2D306ECC-9D22-84C9-2D75-C900F1B871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816147-1AE9-4353-6069-E4BC2F1F8C7F}"/>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3507614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94879-FC46-CD5B-3595-15767C22916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B35C7DA-3D78-6ADD-0E35-C41A94F0467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0FD22AD-B3E2-86E6-87F0-0DE3369BF577}"/>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5" name="Footer Placeholder 4">
            <a:extLst>
              <a:ext uri="{FF2B5EF4-FFF2-40B4-BE49-F238E27FC236}">
                <a16:creationId xmlns:a16="http://schemas.microsoft.com/office/drawing/2014/main" id="{1A862CD6-4743-BB67-728D-10241EA5DB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A18FBB-0B66-32D2-9D77-35C94561BF07}"/>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183698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3C018-5AA1-1C8D-28A7-325F0B6D1D0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3CF15F8-4F32-0ED0-DDD7-6D9F6436C3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E38885D-E707-B714-E147-23B619ECA291}"/>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5" name="Footer Placeholder 4">
            <a:extLst>
              <a:ext uri="{FF2B5EF4-FFF2-40B4-BE49-F238E27FC236}">
                <a16:creationId xmlns:a16="http://schemas.microsoft.com/office/drawing/2014/main" id="{AF966FD8-0284-4D00-B6E3-98352509A2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6C0FF1-8315-9D38-5C52-3C07E8B1A3C1}"/>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2656755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E82A8-B6D6-1B42-A24B-1AD4D5715BB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66A0D3B-00BD-DB15-8696-E04778B8118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75AF895-C75B-CE0E-1204-A492F7ECA69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F89BCC2-2832-3570-C9A5-64164A9D6960}"/>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6" name="Footer Placeholder 5">
            <a:extLst>
              <a:ext uri="{FF2B5EF4-FFF2-40B4-BE49-F238E27FC236}">
                <a16:creationId xmlns:a16="http://schemas.microsoft.com/office/drawing/2014/main" id="{8F07E105-ADAB-3257-E314-E1862B0A26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B26017-45F6-D7A2-5F52-CA9DA37DC163}"/>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3478694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12BBD-0BBE-12C6-A8CF-EE4CE1348F33}"/>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77EA9E3-FD28-5C50-87C9-10129D2BEE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0BDA402-5281-937D-D8D3-A4563DD08A9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21D20284-AFF1-E582-583E-3C6DA38CE6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3F50DF1-0ECE-0C92-DBDB-D15ACFEA4F2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A077221-BF93-2BFC-FDD2-75F7993D7C8B}"/>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8" name="Footer Placeholder 7">
            <a:extLst>
              <a:ext uri="{FF2B5EF4-FFF2-40B4-BE49-F238E27FC236}">
                <a16:creationId xmlns:a16="http://schemas.microsoft.com/office/drawing/2014/main" id="{14B1B941-5FDE-1C6F-164E-7BB4BBCAA2E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46A38E-0826-E80B-0508-E7EF97886AC4}"/>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454947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254E-C53C-3FA7-092B-E1E46A8F2C4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C208D49-6EE7-A980-9C5E-30213007E663}"/>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4" name="Footer Placeholder 3">
            <a:extLst>
              <a:ext uri="{FF2B5EF4-FFF2-40B4-BE49-F238E27FC236}">
                <a16:creationId xmlns:a16="http://schemas.microsoft.com/office/drawing/2014/main" id="{FEB95270-33BD-B894-8387-39942CE340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450E2BA-BC28-9B77-9976-42845149C2DB}"/>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2614565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B2FBD4-0A94-B3A4-1F2B-404A72EADA7A}"/>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3" name="Footer Placeholder 2">
            <a:extLst>
              <a:ext uri="{FF2B5EF4-FFF2-40B4-BE49-F238E27FC236}">
                <a16:creationId xmlns:a16="http://schemas.microsoft.com/office/drawing/2014/main" id="{B5413A59-77ED-9096-836D-009A9F6AB99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4DE620-9598-993A-89DE-466794D36A18}"/>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2660788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0F89-6758-687C-04EF-54867B9AF5A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9BCD06B-5093-3A68-20BB-1DB1F5782C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7D45DD0-F8C2-8DAD-0FCB-BB08CEB523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3E66893-F87E-81E6-8C16-DE62D44D2ABE}"/>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6" name="Footer Placeholder 5">
            <a:extLst>
              <a:ext uri="{FF2B5EF4-FFF2-40B4-BE49-F238E27FC236}">
                <a16:creationId xmlns:a16="http://schemas.microsoft.com/office/drawing/2014/main" id="{91C67B83-EDF0-589A-196A-456F1F4460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773C74-0A48-FA46-8982-F456F709CEE5}"/>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3099255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8DC70-0256-C5A0-2CE4-97A2F2CA437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7B05285-7751-D223-8898-7DEDBCDF2F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703CFB4-8E3F-1085-3D89-1907688F81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0C7DA8A-F3D0-6BDD-761E-C18CC7C99C6F}"/>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6" name="Footer Placeholder 5">
            <a:extLst>
              <a:ext uri="{FF2B5EF4-FFF2-40B4-BE49-F238E27FC236}">
                <a16:creationId xmlns:a16="http://schemas.microsoft.com/office/drawing/2014/main" id="{EDA447FF-3293-4B3A-7367-B57DA8F24C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52EF7C-6547-7588-8830-3D30B628DB3F}"/>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1370699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D04C2-A2D8-DC1E-9EF4-7B90CDC550A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1B73DDC-3E86-B13B-B4BC-0F7C7A020CC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76FA5DF-F696-2C22-7CD3-26DFF4E2AE70}"/>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5" name="Footer Placeholder 4">
            <a:extLst>
              <a:ext uri="{FF2B5EF4-FFF2-40B4-BE49-F238E27FC236}">
                <a16:creationId xmlns:a16="http://schemas.microsoft.com/office/drawing/2014/main" id="{93F7A858-F435-0CE4-ECA3-B23FD73DDB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2BA1D0-50F8-2FD4-B6A9-44B95E00CB37}"/>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3548169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6C6420-DFD2-4E21-8FF1-F81FEE85F0C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6756796-88F8-2A19-239E-AD7A2A994B8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B2A5C4E-A0FD-265D-62A2-2992CB9C90D1}"/>
              </a:ext>
            </a:extLst>
          </p:cNvPr>
          <p:cNvSpPr>
            <a:spLocks noGrp="1"/>
          </p:cNvSpPr>
          <p:nvPr>
            <p:ph type="dt" sz="half" idx="10"/>
          </p:nvPr>
        </p:nvSpPr>
        <p:spPr/>
        <p:txBody>
          <a:bodyPr/>
          <a:lstStyle/>
          <a:p>
            <a:fld id="{9319A5DB-FDAF-4D2A-B7C3-F86C820A77DF}" type="datetimeFigureOut">
              <a:rPr lang="en-GB" smtClean="0"/>
              <a:t>08/10/2026</a:t>
            </a:fld>
            <a:endParaRPr lang="en-GB"/>
          </a:p>
        </p:txBody>
      </p:sp>
      <p:sp>
        <p:nvSpPr>
          <p:cNvPr id="5" name="Footer Placeholder 4">
            <a:extLst>
              <a:ext uri="{FF2B5EF4-FFF2-40B4-BE49-F238E27FC236}">
                <a16:creationId xmlns:a16="http://schemas.microsoft.com/office/drawing/2014/main" id="{46D9E922-0E0F-FAB0-63C4-422F58D7C4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A55C72-A965-3E32-02A4-78D1830E99B4}"/>
              </a:ext>
            </a:extLst>
          </p:cNvPr>
          <p:cNvSpPr>
            <a:spLocks noGrp="1"/>
          </p:cNvSpPr>
          <p:nvPr>
            <p:ph type="sldNum" sz="quarter" idx="12"/>
          </p:nvPr>
        </p:nvSpPr>
        <p:spPr/>
        <p:txBody>
          <a:bodyPr/>
          <a:lstStyle/>
          <a:p>
            <a:fld id="{ECE8B8AA-DA3B-4637-ADC6-E262B8656A02}" type="slidenum">
              <a:rPr lang="en-GB" smtClean="0"/>
              <a:t>‹#›</a:t>
            </a:fld>
            <a:endParaRPr lang="en-GB"/>
          </a:p>
        </p:txBody>
      </p:sp>
    </p:spTree>
    <p:extLst>
      <p:ext uri="{BB962C8B-B14F-4D97-AF65-F5344CB8AC3E}">
        <p14:creationId xmlns:p14="http://schemas.microsoft.com/office/powerpoint/2010/main" val="533075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B56095-CA92-159F-B10D-B6743F8808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4C42019-6159-50BD-EB4B-F7329922DA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314D6A-9924-13EF-FB0A-7DB4AC3B89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19A5DB-FDAF-4D2A-B7C3-F86C820A77DF}" type="datetimeFigureOut">
              <a:rPr lang="en-GB" smtClean="0"/>
              <a:t>08/10/2026</a:t>
            </a:fld>
            <a:endParaRPr lang="en-GB"/>
          </a:p>
        </p:txBody>
      </p:sp>
      <p:sp>
        <p:nvSpPr>
          <p:cNvPr id="5" name="Footer Placeholder 4">
            <a:extLst>
              <a:ext uri="{FF2B5EF4-FFF2-40B4-BE49-F238E27FC236}">
                <a16:creationId xmlns:a16="http://schemas.microsoft.com/office/drawing/2014/main" id="{29207551-36B9-FEC2-33BE-1A5919DAC4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C3A54D6-F355-CCD9-3D4C-CC4F4B6B88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E8B8AA-DA3B-4637-ADC6-E262B8656A02}" type="slidenum">
              <a:rPr lang="en-GB" smtClean="0"/>
              <a:t>‹#›</a:t>
            </a:fld>
            <a:endParaRPr lang="en-GB"/>
          </a:p>
        </p:txBody>
      </p:sp>
    </p:spTree>
    <p:extLst>
      <p:ext uri="{BB962C8B-B14F-4D97-AF65-F5344CB8AC3E}">
        <p14:creationId xmlns:p14="http://schemas.microsoft.com/office/powerpoint/2010/main" val="555189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and orange arrows on a black background&#10;&#10;Description automatically generated">
            <a:extLst>
              <a:ext uri="{FF2B5EF4-FFF2-40B4-BE49-F238E27FC236}">
                <a16:creationId xmlns:a16="http://schemas.microsoft.com/office/drawing/2014/main" id="{74B7FE86-8ABD-143A-AF39-5D4569C76E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852" y="669155"/>
            <a:ext cx="9223470" cy="2213635"/>
          </a:xfrm>
          <a:prstGeom prst="rect">
            <a:avLst/>
          </a:prstGeom>
        </p:spPr>
      </p:pic>
      <p:sp>
        <p:nvSpPr>
          <p:cNvPr id="2" name="Title 1">
            <a:extLst>
              <a:ext uri="{FF2B5EF4-FFF2-40B4-BE49-F238E27FC236}">
                <a16:creationId xmlns:a16="http://schemas.microsoft.com/office/drawing/2014/main" id="{D6225039-8D07-0332-76CB-E3511AF76B92}"/>
              </a:ext>
            </a:extLst>
          </p:cNvPr>
          <p:cNvSpPr>
            <a:spLocks noGrp="1"/>
          </p:cNvSpPr>
          <p:nvPr>
            <p:ph type="ctrTitle"/>
          </p:nvPr>
        </p:nvSpPr>
        <p:spPr>
          <a:xfrm>
            <a:off x="949751" y="2796218"/>
            <a:ext cx="8921672" cy="1326896"/>
          </a:xfrm>
        </p:spPr>
        <p:txBody>
          <a:bodyPr anchor="b">
            <a:normAutofit/>
          </a:bodyPr>
          <a:lstStyle/>
          <a:p>
            <a:r>
              <a:rPr lang="en-GB" sz="8000" dirty="0"/>
              <a:t>Title </a:t>
            </a:r>
          </a:p>
        </p:txBody>
      </p:sp>
      <p:sp>
        <p:nvSpPr>
          <p:cNvPr id="3" name="Subtitle 2">
            <a:extLst>
              <a:ext uri="{FF2B5EF4-FFF2-40B4-BE49-F238E27FC236}">
                <a16:creationId xmlns:a16="http://schemas.microsoft.com/office/drawing/2014/main" id="{37FE948D-1A71-FDF0-91B7-D6DB1A729E1A}"/>
              </a:ext>
            </a:extLst>
          </p:cNvPr>
          <p:cNvSpPr>
            <a:spLocks noGrp="1"/>
          </p:cNvSpPr>
          <p:nvPr>
            <p:ph type="subTitle" idx="1"/>
          </p:nvPr>
        </p:nvSpPr>
        <p:spPr>
          <a:xfrm>
            <a:off x="1209200" y="4485600"/>
            <a:ext cx="8184182" cy="1703245"/>
          </a:xfrm>
        </p:spPr>
        <p:txBody>
          <a:bodyPr anchor="t">
            <a:normAutofit fontScale="47500" lnSpcReduction="20000"/>
          </a:bodyPr>
          <a:lstStyle/>
          <a:p>
            <a:pPr algn="l"/>
            <a:r>
              <a:rPr lang="en-GB" sz="5600" dirty="0"/>
              <a:t>Name Surname1, Name Surname2</a:t>
            </a:r>
          </a:p>
          <a:p>
            <a:pPr algn="l"/>
            <a:r>
              <a:rPr lang="en-GB" sz="5600" dirty="0"/>
              <a:t>1Name of the organization</a:t>
            </a:r>
          </a:p>
          <a:p>
            <a:pPr algn="l"/>
            <a:r>
              <a:rPr lang="en-GB" sz="5600" dirty="0"/>
              <a:t>2Name of the organization</a:t>
            </a:r>
          </a:p>
          <a:p>
            <a:pPr algn="l"/>
            <a:r>
              <a:rPr lang="en-GB" sz="5600" dirty="0"/>
              <a:t>Scientific advisor: Degree, Position, Name Surname</a:t>
            </a:r>
          </a:p>
          <a:p>
            <a:pPr algn="l"/>
            <a:endParaRPr lang="en-GB" dirty="0"/>
          </a:p>
        </p:txBody>
      </p:sp>
    </p:spTree>
    <p:extLst>
      <p:ext uri="{BB962C8B-B14F-4D97-AF65-F5344CB8AC3E}">
        <p14:creationId xmlns:p14="http://schemas.microsoft.com/office/powerpoint/2010/main" val="241280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675E9-F167-B1C0-2C61-1E2B9F5FBADB}"/>
              </a:ext>
            </a:extLst>
          </p:cNvPr>
          <p:cNvSpPr>
            <a:spLocks noGrp="1"/>
          </p:cNvSpPr>
          <p:nvPr>
            <p:ph type="title"/>
          </p:nvPr>
        </p:nvSpPr>
        <p:spPr>
          <a:xfrm>
            <a:off x="1285240" y="1050595"/>
            <a:ext cx="8074815" cy="1618489"/>
          </a:xfrm>
        </p:spPr>
        <p:txBody>
          <a:bodyPr anchor="ctr">
            <a:normAutofit/>
          </a:bodyPr>
          <a:lstStyle/>
          <a:p>
            <a:r>
              <a:rPr lang="lv-LV" sz="6100" dirty="0" err="1"/>
              <a:t>Research</a:t>
            </a:r>
            <a:r>
              <a:rPr lang="lv-LV" sz="6100" dirty="0"/>
              <a:t> </a:t>
            </a:r>
            <a:r>
              <a:rPr lang="lv-LV" sz="6100" dirty="0" err="1"/>
              <a:t>findings</a:t>
            </a:r>
            <a:endParaRPr lang="en-GB" sz="6100" dirty="0"/>
          </a:p>
        </p:txBody>
      </p:sp>
      <p:sp>
        <p:nvSpPr>
          <p:cNvPr id="3" name="Content Placeholder 2">
            <a:extLst>
              <a:ext uri="{FF2B5EF4-FFF2-40B4-BE49-F238E27FC236}">
                <a16:creationId xmlns:a16="http://schemas.microsoft.com/office/drawing/2014/main" id="{B29C1B22-A565-A204-7431-1C9B529CFC3F}"/>
              </a:ext>
            </a:extLst>
          </p:cNvPr>
          <p:cNvSpPr>
            <a:spLocks noGrp="1"/>
          </p:cNvSpPr>
          <p:nvPr>
            <p:ph idx="1"/>
          </p:nvPr>
        </p:nvSpPr>
        <p:spPr>
          <a:xfrm>
            <a:off x="1285240" y="2969469"/>
            <a:ext cx="8074815" cy="2800395"/>
          </a:xfrm>
        </p:spPr>
        <p:txBody>
          <a:bodyPr anchor="t">
            <a:normAutofit fontScale="92500" lnSpcReduction="10000"/>
          </a:bodyPr>
          <a:lstStyle/>
          <a:p>
            <a:pPr algn="just"/>
            <a:r>
              <a:rPr lang="en-GB" sz="2400" dirty="0"/>
              <a:t>You can mention here information that explains the actuality of the research, such as statistical data, opinions of the leading authors, other related information, provide tables, diagrams etc. </a:t>
            </a:r>
          </a:p>
          <a:p>
            <a:pPr algn="just"/>
            <a:r>
              <a:rPr lang="en-GB" sz="2400" dirty="0"/>
              <a:t>Topicality should be proved from the aspect of business management problems; it also should be specified what significance the problem included in the theme has in the context of solving common management problems in an individual company, sector or a country as a whole</a:t>
            </a:r>
          </a:p>
        </p:txBody>
      </p:sp>
    </p:spTree>
    <p:extLst>
      <p:ext uri="{BB962C8B-B14F-4D97-AF65-F5344CB8AC3E}">
        <p14:creationId xmlns:p14="http://schemas.microsoft.com/office/powerpoint/2010/main" val="3321656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675E9-F167-B1C0-2C61-1E2B9F5FBADB}"/>
              </a:ext>
            </a:extLst>
          </p:cNvPr>
          <p:cNvSpPr>
            <a:spLocks noGrp="1"/>
          </p:cNvSpPr>
          <p:nvPr>
            <p:ph type="title"/>
          </p:nvPr>
        </p:nvSpPr>
        <p:spPr>
          <a:xfrm>
            <a:off x="1285240" y="1050595"/>
            <a:ext cx="8074815" cy="1618489"/>
          </a:xfrm>
        </p:spPr>
        <p:txBody>
          <a:bodyPr anchor="ctr">
            <a:normAutofit/>
          </a:bodyPr>
          <a:lstStyle/>
          <a:p>
            <a:r>
              <a:rPr lang="en-GB" sz="6100" dirty="0"/>
              <a:t>Aim of the research </a:t>
            </a:r>
          </a:p>
        </p:txBody>
      </p:sp>
      <p:sp>
        <p:nvSpPr>
          <p:cNvPr id="3" name="Content Placeholder 2">
            <a:extLst>
              <a:ext uri="{FF2B5EF4-FFF2-40B4-BE49-F238E27FC236}">
                <a16:creationId xmlns:a16="http://schemas.microsoft.com/office/drawing/2014/main" id="{B29C1B22-A565-A204-7431-1C9B529CFC3F}"/>
              </a:ext>
            </a:extLst>
          </p:cNvPr>
          <p:cNvSpPr>
            <a:spLocks noGrp="1"/>
          </p:cNvSpPr>
          <p:nvPr>
            <p:ph idx="1"/>
          </p:nvPr>
        </p:nvSpPr>
        <p:spPr>
          <a:xfrm>
            <a:off x="1285240" y="2969469"/>
            <a:ext cx="8074815" cy="2800395"/>
          </a:xfrm>
        </p:spPr>
        <p:txBody>
          <a:bodyPr anchor="t">
            <a:normAutofit/>
          </a:bodyPr>
          <a:lstStyle/>
          <a:p>
            <a:pPr algn="just"/>
            <a:r>
              <a:rPr lang="en-GB" sz="2400" dirty="0"/>
              <a:t>The research aim explains what you want to find out or understand through your research. It should clearly describe the main purpose of your study.  For example, “To identify the main factors influencing customer satisfaction in hotels in Riga” or “To investigate tourists' attitudes towards sustainable tourism practices in Latvia” </a:t>
            </a:r>
          </a:p>
        </p:txBody>
      </p:sp>
    </p:spTree>
    <p:extLst>
      <p:ext uri="{BB962C8B-B14F-4D97-AF65-F5344CB8AC3E}">
        <p14:creationId xmlns:p14="http://schemas.microsoft.com/office/powerpoint/2010/main" val="2574928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675E9-F167-B1C0-2C61-1E2B9F5FBADB}"/>
              </a:ext>
            </a:extLst>
          </p:cNvPr>
          <p:cNvSpPr>
            <a:spLocks noGrp="1"/>
          </p:cNvSpPr>
          <p:nvPr>
            <p:ph type="title"/>
          </p:nvPr>
        </p:nvSpPr>
        <p:spPr>
          <a:xfrm>
            <a:off x="1285240" y="1050595"/>
            <a:ext cx="8074815" cy="1618489"/>
          </a:xfrm>
        </p:spPr>
        <p:txBody>
          <a:bodyPr anchor="ctr">
            <a:normAutofit/>
          </a:bodyPr>
          <a:lstStyle/>
          <a:p>
            <a:r>
              <a:rPr lang="en-GB" sz="6100" dirty="0"/>
              <a:t>Object of the research </a:t>
            </a:r>
          </a:p>
        </p:txBody>
      </p:sp>
      <p:sp>
        <p:nvSpPr>
          <p:cNvPr id="3" name="Content Placeholder 2">
            <a:extLst>
              <a:ext uri="{FF2B5EF4-FFF2-40B4-BE49-F238E27FC236}">
                <a16:creationId xmlns:a16="http://schemas.microsoft.com/office/drawing/2014/main" id="{B29C1B22-A565-A204-7431-1C9B529CFC3F}"/>
              </a:ext>
            </a:extLst>
          </p:cNvPr>
          <p:cNvSpPr>
            <a:spLocks noGrp="1"/>
          </p:cNvSpPr>
          <p:nvPr>
            <p:ph idx="1"/>
          </p:nvPr>
        </p:nvSpPr>
        <p:spPr>
          <a:xfrm>
            <a:off x="1285240" y="2969469"/>
            <a:ext cx="8074815" cy="2800395"/>
          </a:xfrm>
        </p:spPr>
        <p:txBody>
          <a:bodyPr anchor="t">
            <a:normAutofit/>
          </a:bodyPr>
          <a:lstStyle/>
          <a:p>
            <a:pPr algn="just"/>
            <a:r>
              <a:rPr lang="en-GB" sz="2400" dirty="0"/>
              <a:t>The research subject is a specific part of the research object that is studied in more detail. It shows exactly what aspect of the research object the researcher wants to investigate. In simple words, the research subject answers the question: “What exactly are we studying?” For example, “Customer satisfaction in hotels in Riga”</a:t>
            </a:r>
          </a:p>
        </p:txBody>
      </p:sp>
    </p:spTree>
    <p:extLst>
      <p:ext uri="{BB962C8B-B14F-4D97-AF65-F5344CB8AC3E}">
        <p14:creationId xmlns:p14="http://schemas.microsoft.com/office/powerpoint/2010/main" val="2745942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675E9-F167-B1C0-2C61-1E2B9F5FBADB}"/>
              </a:ext>
            </a:extLst>
          </p:cNvPr>
          <p:cNvSpPr>
            <a:spLocks noGrp="1"/>
          </p:cNvSpPr>
          <p:nvPr>
            <p:ph type="title"/>
          </p:nvPr>
        </p:nvSpPr>
        <p:spPr>
          <a:xfrm>
            <a:off x="1285240" y="1050595"/>
            <a:ext cx="8074815" cy="1618489"/>
          </a:xfrm>
        </p:spPr>
        <p:txBody>
          <a:bodyPr anchor="ctr">
            <a:normAutofit/>
          </a:bodyPr>
          <a:lstStyle/>
          <a:p>
            <a:r>
              <a:rPr lang="en-GB" sz="6100" dirty="0"/>
              <a:t>Subject of the research </a:t>
            </a:r>
          </a:p>
        </p:txBody>
      </p:sp>
      <p:sp>
        <p:nvSpPr>
          <p:cNvPr id="3" name="Content Placeholder 2">
            <a:extLst>
              <a:ext uri="{FF2B5EF4-FFF2-40B4-BE49-F238E27FC236}">
                <a16:creationId xmlns:a16="http://schemas.microsoft.com/office/drawing/2014/main" id="{B29C1B22-A565-A204-7431-1C9B529CFC3F}"/>
              </a:ext>
            </a:extLst>
          </p:cNvPr>
          <p:cNvSpPr>
            <a:spLocks noGrp="1"/>
          </p:cNvSpPr>
          <p:nvPr>
            <p:ph idx="1"/>
          </p:nvPr>
        </p:nvSpPr>
        <p:spPr>
          <a:xfrm>
            <a:off x="1285240" y="2969469"/>
            <a:ext cx="8074815" cy="2800395"/>
          </a:xfrm>
        </p:spPr>
        <p:txBody>
          <a:bodyPr anchor="t">
            <a:normAutofit/>
          </a:bodyPr>
          <a:lstStyle/>
          <a:p>
            <a:pPr algn="just"/>
            <a:r>
              <a:rPr lang="en-GB" sz="2400" dirty="0"/>
              <a:t>The research object is the main area or process that is studied in the research. It shows which part of business or management the research focuses on. In simple words, the research object answers the question: “What is being studied?” For example, “The factors influencing customer satisfaction, such as service quality, staff behaviour, room cleanliness, and price”</a:t>
            </a:r>
          </a:p>
        </p:txBody>
      </p:sp>
    </p:spTree>
    <p:extLst>
      <p:ext uri="{BB962C8B-B14F-4D97-AF65-F5344CB8AC3E}">
        <p14:creationId xmlns:p14="http://schemas.microsoft.com/office/powerpoint/2010/main" val="379239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675E9-F167-B1C0-2C61-1E2B9F5FBADB}"/>
              </a:ext>
            </a:extLst>
          </p:cNvPr>
          <p:cNvSpPr>
            <a:spLocks noGrp="1"/>
          </p:cNvSpPr>
          <p:nvPr>
            <p:ph type="title"/>
          </p:nvPr>
        </p:nvSpPr>
        <p:spPr>
          <a:xfrm>
            <a:off x="1285240" y="1050595"/>
            <a:ext cx="8074815" cy="1618489"/>
          </a:xfrm>
        </p:spPr>
        <p:txBody>
          <a:bodyPr anchor="ctr">
            <a:normAutofit/>
          </a:bodyPr>
          <a:lstStyle/>
          <a:p>
            <a:r>
              <a:rPr lang="en-GB" sz="6100" dirty="0"/>
              <a:t>Research methods</a:t>
            </a:r>
          </a:p>
        </p:txBody>
      </p:sp>
      <p:sp>
        <p:nvSpPr>
          <p:cNvPr id="3" name="Content Placeholder 2">
            <a:extLst>
              <a:ext uri="{FF2B5EF4-FFF2-40B4-BE49-F238E27FC236}">
                <a16:creationId xmlns:a16="http://schemas.microsoft.com/office/drawing/2014/main" id="{B29C1B22-A565-A204-7431-1C9B529CFC3F}"/>
              </a:ext>
            </a:extLst>
          </p:cNvPr>
          <p:cNvSpPr>
            <a:spLocks noGrp="1"/>
          </p:cNvSpPr>
          <p:nvPr>
            <p:ph idx="1"/>
          </p:nvPr>
        </p:nvSpPr>
        <p:spPr>
          <a:xfrm>
            <a:off x="1285240" y="2969469"/>
            <a:ext cx="8074815" cy="2800395"/>
          </a:xfrm>
        </p:spPr>
        <p:txBody>
          <a:bodyPr anchor="t">
            <a:normAutofit/>
          </a:bodyPr>
          <a:lstStyle/>
          <a:p>
            <a:pPr algn="just"/>
            <a:r>
              <a:rPr lang="en-GB" sz="2400" dirty="0"/>
              <a:t>Research methods may include a literature review, surveys (questionnaires), interviews, observation, case studies, analysis of company documents and reports, statistical data analysis, comparative analysis (comparing companies, countries, or customer groups), and content analysis (for example, analysing online customer reviews or social media posts)</a:t>
            </a:r>
          </a:p>
        </p:txBody>
      </p:sp>
    </p:spTree>
    <p:extLst>
      <p:ext uri="{BB962C8B-B14F-4D97-AF65-F5344CB8AC3E}">
        <p14:creationId xmlns:p14="http://schemas.microsoft.com/office/powerpoint/2010/main" val="3434999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675E9-F167-B1C0-2C61-1E2B9F5FBADB}"/>
              </a:ext>
            </a:extLst>
          </p:cNvPr>
          <p:cNvSpPr>
            <a:spLocks noGrp="1"/>
          </p:cNvSpPr>
          <p:nvPr>
            <p:ph type="title"/>
          </p:nvPr>
        </p:nvSpPr>
        <p:spPr>
          <a:xfrm>
            <a:off x="1285240" y="1050595"/>
            <a:ext cx="8074815" cy="1618489"/>
          </a:xfrm>
        </p:spPr>
        <p:txBody>
          <a:bodyPr anchor="ctr">
            <a:normAutofit fontScale="90000"/>
          </a:bodyPr>
          <a:lstStyle/>
          <a:p>
            <a:r>
              <a:rPr lang="en-GB" sz="6100" dirty="0"/>
              <a:t>Research </a:t>
            </a:r>
            <a:r>
              <a:rPr lang="lv-LV" sz="6100" dirty="0" err="1"/>
              <a:t>findings</a:t>
            </a:r>
            <a:r>
              <a:rPr lang="lv-LV" sz="6100" dirty="0"/>
              <a:t> (1-3 </a:t>
            </a:r>
            <a:r>
              <a:rPr lang="lv-LV" sz="6100" dirty="0" err="1"/>
              <a:t>slides</a:t>
            </a:r>
            <a:r>
              <a:rPr lang="lv-LV" sz="6100" dirty="0"/>
              <a:t>)</a:t>
            </a:r>
            <a:endParaRPr lang="en-GB" sz="6100" dirty="0"/>
          </a:p>
        </p:txBody>
      </p:sp>
      <p:sp>
        <p:nvSpPr>
          <p:cNvPr id="3" name="Content Placeholder 2">
            <a:extLst>
              <a:ext uri="{FF2B5EF4-FFF2-40B4-BE49-F238E27FC236}">
                <a16:creationId xmlns:a16="http://schemas.microsoft.com/office/drawing/2014/main" id="{B29C1B22-A565-A204-7431-1C9B529CFC3F}"/>
              </a:ext>
            </a:extLst>
          </p:cNvPr>
          <p:cNvSpPr>
            <a:spLocks noGrp="1"/>
          </p:cNvSpPr>
          <p:nvPr>
            <p:ph idx="1"/>
          </p:nvPr>
        </p:nvSpPr>
        <p:spPr>
          <a:xfrm>
            <a:off x="1285240" y="2969469"/>
            <a:ext cx="8074815" cy="2800395"/>
          </a:xfrm>
        </p:spPr>
        <p:txBody>
          <a:bodyPr anchor="t">
            <a:normAutofit fontScale="92500" lnSpcReduction="20000"/>
          </a:bodyPr>
          <a:lstStyle/>
          <a:p>
            <a:pPr algn="just"/>
            <a:r>
              <a:rPr lang="en-GB" sz="2400" dirty="0"/>
              <a:t>In this section, you should present the main results of your research. Explain what you found out after collecting and analysing your data</a:t>
            </a:r>
            <a:endParaRPr lang="lv-LV" sz="2400" dirty="0"/>
          </a:p>
          <a:p>
            <a:pPr algn="just"/>
            <a:r>
              <a:rPr lang="en-GB" sz="2400" dirty="0"/>
              <a:t>Focus on the most important findings that help answer your research questions and achieve your research aim. Use numbers, percentages, tables, or charts to support your findings</a:t>
            </a:r>
            <a:endParaRPr lang="lv-LV" sz="2400" dirty="0"/>
          </a:p>
          <a:p>
            <a:pPr algn="just"/>
            <a:r>
              <a:rPr lang="en-GB" sz="2400" dirty="0"/>
              <a:t>You may also include important opinions or statements from interviews. Explain briefly what the results show and highlight any interesting patterns, differences, or unexpected findings</a:t>
            </a:r>
          </a:p>
        </p:txBody>
      </p:sp>
    </p:spTree>
    <p:extLst>
      <p:ext uri="{BB962C8B-B14F-4D97-AF65-F5344CB8AC3E}">
        <p14:creationId xmlns:p14="http://schemas.microsoft.com/office/powerpoint/2010/main" val="1965992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675E9-F167-B1C0-2C61-1E2B9F5FBADB}"/>
              </a:ext>
            </a:extLst>
          </p:cNvPr>
          <p:cNvSpPr>
            <a:spLocks noGrp="1"/>
          </p:cNvSpPr>
          <p:nvPr>
            <p:ph type="title"/>
          </p:nvPr>
        </p:nvSpPr>
        <p:spPr>
          <a:xfrm>
            <a:off x="1285240" y="1050595"/>
            <a:ext cx="8074815" cy="1618489"/>
          </a:xfrm>
        </p:spPr>
        <p:txBody>
          <a:bodyPr anchor="ctr">
            <a:normAutofit/>
          </a:bodyPr>
          <a:lstStyle/>
          <a:p>
            <a:r>
              <a:rPr lang="lv-LV" sz="6100" dirty="0" err="1"/>
              <a:t>Conclusions</a:t>
            </a:r>
            <a:endParaRPr lang="en-GB" sz="6100" dirty="0"/>
          </a:p>
        </p:txBody>
      </p:sp>
      <p:sp>
        <p:nvSpPr>
          <p:cNvPr id="3" name="Content Placeholder 2">
            <a:extLst>
              <a:ext uri="{FF2B5EF4-FFF2-40B4-BE49-F238E27FC236}">
                <a16:creationId xmlns:a16="http://schemas.microsoft.com/office/drawing/2014/main" id="{B29C1B22-A565-A204-7431-1C9B529CFC3F}"/>
              </a:ext>
            </a:extLst>
          </p:cNvPr>
          <p:cNvSpPr>
            <a:spLocks noGrp="1"/>
          </p:cNvSpPr>
          <p:nvPr>
            <p:ph idx="1"/>
          </p:nvPr>
        </p:nvSpPr>
        <p:spPr>
          <a:xfrm>
            <a:off x="1206230" y="2587557"/>
            <a:ext cx="8414425" cy="3417394"/>
          </a:xfrm>
        </p:spPr>
        <p:txBody>
          <a:bodyPr anchor="t">
            <a:normAutofit lnSpcReduction="10000"/>
          </a:bodyPr>
          <a:lstStyle/>
          <a:p>
            <a:pPr algn="just"/>
            <a:r>
              <a:rPr lang="en-GB" sz="2400" dirty="0"/>
              <a:t>In this section, you should summarise the most important results of your research and explain what you have learned from your study</a:t>
            </a:r>
            <a:endParaRPr lang="lv-LV" sz="2400" dirty="0"/>
          </a:p>
          <a:p>
            <a:pPr algn="just"/>
            <a:r>
              <a:rPr lang="en-GB" sz="2400" dirty="0"/>
              <a:t>Your conclusions should be directly connected to your research aim and findings </a:t>
            </a:r>
            <a:endParaRPr lang="lv-LV" sz="2400" dirty="0"/>
          </a:p>
          <a:p>
            <a:pPr algn="just"/>
            <a:r>
              <a:rPr lang="en-GB" sz="2400" dirty="0"/>
              <a:t>Explain whether you achieved your research aim and what the results mean in practice</a:t>
            </a:r>
            <a:r>
              <a:rPr lang="lv-LV" sz="2400" dirty="0"/>
              <a:t> </a:t>
            </a:r>
            <a:r>
              <a:rPr lang="lv-LV" sz="2400" dirty="0" err="1"/>
              <a:t>and</a:t>
            </a:r>
            <a:r>
              <a:rPr lang="lv-LV" sz="2400" dirty="0"/>
              <a:t> </a:t>
            </a:r>
            <a:r>
              <a:rPr lang="lv-LV" sz="2400" dirty="0" err="1"/>
              <a:t>what</a:t>
            </a:r>
            <a:r>
              <a:rPr lang="lv-LV" sz="2400" dirty="0"/>
              <a:t> </a:t>
            </a:r>
            <a:r>
              <a:rPr lang="lv-LV" sz="2400" dirty="0" err="1"/>
              <a:t>the</a:t>
            </a:r>
            <a:r>
              <a:rPr lang="lv-LV" sz="2400" dirty="0"/>
              <a:t> </a:t>
            </a:r>
            <a:r>
              <a:rPr lang="lv-LV" sz="2400" dirty="0" err="1"/>
              <a:t>scientific</a:t>
            </a:r>
            <a:r>
              <a:rPr lang="lv-LV" sz="2400" dirty="0"/>
              <a:t> </a:t>
            </a:r>
            <a:r>
              <a:rPr lang="lv-LV" sz="2400" dirty="0" err="1"/>
              <a:t>novelty</a:t>
            </a:r>
            <a:r>
              <a:rPr lang="lv-LV" sz="2400" dirty="0"/>
              <a:t> </a:t>
            </a:r>
            <a:r>
              <a:rPr lang="lv-LV" sz="2400" dirty="0" err="1"/>
              <a:t>is</a:t>
            </a:r>
            <a:endParaRPr lang="lv-LV" sz="2400" dirty="0"/>
          </a:p>
          <a:p>
            <a:pPr algn="just"/>
            <a:r>
              <a:rPr lang="en-GB" sz="2400" dirty="0"/>
              <a:t>You may also provide recommendations for companies, managers, or other organisations based on your findings</a:t>
            </a:r>
          </a:p>
        </p:txBody>
      </p:sp>
    </p:spTree>
    <p:extLst>
      <p:ext uri="{BB962C8B-B14F-4D97-AF65-F5344CB8AC3E}">
        <p14:creationId xmlns:p14="http://schemas.microsoft.com/office/powerpoint/2010/main" val="3066298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638C12-EF30-BDFF-4F89-80546F8783A9}"/>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Thank you for the attention! </a:t>
            </a:r>
          </a:p>
        </p:txBody>
      </p:sp>
      <p:cxnSp>
        <p:nvCxnSpPr>
          <p:cNvPr id="33" name="Straight Connector 3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4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48</TotalTime>
  <Words>536</Words>
  <Application>Microsoft Office PowerPoint</Application>
  <PresentationFormat>Widescreen</PresentationFormat>
  <Paragraphs>26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Title </vt:lpstr>
      <vt:lpstr>Research findings</vt:lpstr>
      <vt:lpstr>Aim of the research </vt:lpstr>
      <vt:lpstr>Object of the research </vt:lpstr>
      <vt:lpstr>Subject of the research </vt:lpstr>
      <vt:lpstr>Research methods</vt:lpstr>
      <vt:lpstr>Research findings (1-3 slides)</vt:lpstr>
      <vt:lpstr>Conclusions</vt:lpstr>
      <vt:lpstr>Thank you for the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dc:title>
  <dc:creator>Jevgenija RMK</dc:creator>
  <cp:lastModifiedBy>Jevgenija RMK</cp:lastModifiedBy>
  <cp:revision>5</cp:revision>
  <dcterms:created xsi:type="dcterms:W3CDTF">2026-10-08T09:51:22Z</dcterms:created>
  <dcterms:modified xsi:type="dcterms:W3CDTF">2026-10-08T10:39:52Z</dcterms:modified>
</cp:coreProperties>
</file>